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303" r:id="rId2"/>
    <p:sldId id="310" r:id="rId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A3A3"/>
    <a:srgbClr val="03E7ED"/>
    <a:srgbClr val="1B0B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355" autoAdjust="0"/>
    <p:restoredTop sz="96357" autoAdjust="0"/>
  </p:normalViewPr>
  <p:slideViewPr>
    <p:cSldViewPr>
      <p:cViewPr varScale="1">
        <p:scale>
          <a:sx n="69" d="100"/>
          <a:sy n="69" d="100"/>
        </p:scale>
        <p:origin x="1476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693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93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502A6C0-C72B-42D9-8F6C-D69A9FC297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5846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C7BDF9-2706-42AF-8C0B-A1A69817B2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21095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8829DA-E421-4420-AA9F-CEB121AE36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1968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10400" y="0"/>
            <a:ext cx="1981200" cy="6172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0"/>
            <a:ext cx="5791200" cy="6172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69EDA1-8247-4C42-9CCB-64A94C1DE0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82458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3E33A3-9AA8-45D1-8B87-F05F023D65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6553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1DF831-A849-44F4-8F98-27F2B55956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17205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1219200"/>
            <a:ext cx="38862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5400" y="1219200"/>
            <a:ext cx="38862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2BCE34-9FDC-4BA9-9E65-330B6EAA34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0919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078BA1-5AC2-4DB2-BAC5-799E1BF839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3477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2AAC22-71CA-4B37-88CD-B2D1349635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8926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EAD62D-BBF1-45FB-B7ED-A5B6CFEEA4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5069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C51309-CAB3-42F6-B509-BD942AD7CE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70602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26A6D6-BD03-4AE7-A40C-60B10EDC2D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2166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18" Type="http://schemas.openxmlformats.org/officeDocument/2006/relationships/image" Target="../media/image5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6" Type="http://schemas.openxmlformats.org/officeDocument/2006/relationships/hyperlink" Target="http://jan.ucc.nau.edu/~rcb7/namNm15.jpg" TargetMode="Externa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6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0"/>
            <a:ext cx="7924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219200"/>
            <a:ext cx="7924800" cy="495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6800" y="6248400"/>
            <a:ext cx="2514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8400"/>
            <a:ext cx="3124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5363BFC4-C285-4FBA-8AC9-F6C568D000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1" name="Picture 8" descr="stckchrt14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90600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15" descr="macau-stone-map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14400"/>
            <a:ext cx="1008063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17" descr="img15walker"/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362200"/>
            <a:ext cx="100806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4" name="Picture 19" descr="namNm15">
            <a:hlinkClick r:id="rId16"/>
          </p:cNvPr>
          <p:cNvPicPr>
            <a:picLocks noChangeAspect="1" noChangeArrowheads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02325"/>
            <a:ext cx="990600" cy="955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5" name="Picture 21" descr="piri.jpg"/>
          <p:cNvPicPr>
            <a:picLocks noChangeAspect="1" noChangeArrowheads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505200"/>
            <a:ext cx="963613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6" name="Picture 23" descr="ancient-greece-map-761459"/>
          <p:cNvPicPr>
            <a:picLocks noChangeAspect="1" noChangeArrowheads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800600"/>
            <a:ext cx="1011238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u="sng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u="sng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u="sng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u="sng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u="sng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u="sng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u="sng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u="sng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u="sng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0"/>
            <a:ext cx="8077200" cy="1143000"/>
          </a:xfrm>
        </p:spPr>
        <p:txBody>
          <a:bodyPr/>
          <a:lstStyle/>
          <a:p>
            <a:r>
              <a:rPr lang="en-US" dirty="0"/>
              <a:t>Model Optimization &amp; Selection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143000"/>
            <a:ext cx="8001000" cy="5715000"/>
          </a:xfrm>
        </p:spPr>
        <p:txBody>
          <a:bodyPr/>
          <a:lstStyle/>
          <a:p>
            <a:r>
              <a:rPr lang="en-US" dirty="0"/>
              <a:t>Modeling approach</a:t>
            </a:r>
          </a:p>
          <a:p>
            <a:r>
              <a:rPr lang="en-US" dirty="0"/>
              <a:t>Predictor </a:t>
            </a:r>
            <a:r>
              <a:rPr lang="en-US" dirty="0" smtClean="0"/>
              <a:t>selection</a:t>
            </a:r>
            <a:endParaRPr lang="en-US" dirty="0"/>
          </a:p>
          <a:p>
            <a:r>
              <a:rPr lang="en-US" dirty="0"/>
              <a:t>Coefficients estimation</a:t>
            </a:r>
          </a:p>
          <a:p>
            <a:r>
              <a:rPr lang="en-US" dirty="0"/>
              <a:t>Validation:</a:t>
            </a:r>
          </a:p>
          <a:p>
            <a:pPr lvl="1"/>
            <a:r>
              <a:rPr lang="en-US" dirty="0"/>
              <a:t>Against sub-sample of data</a:t>
            </a:r>
          </a:p>
          <a:p>
            <a:pPr lvl="1"/>
            <a:r>
              <a:rPr lang="en-US" dirty="0"/>
              <a:t>Against new dataset</a:t>
            </a:r>
          </a:p>
          <a:p>
            <a:r>
              <a:rPr lang="en-US" dirty="0"/>
              <a:t>Parameter sensitivity</a:t>
            </a:r>
          </a:p>
          <a:p>
            <a:r>
              <a:rPr lang="en-US" dirty="0"/>
              <a:t>Uncertainty estimation</a:t>
            </a:r>
          </a:p>
        </p:txBody>
      </p:sp>
    </p:spTree>
    <p:extLst>
      <p:ext uri="{BB962C8B-B14F-4D97-AF65-F5344CB8AC3E}">
        <p14:creationId xmlns:p14="http://schemas.microsoft.com/office/powerpoint/2010/main" val="26737280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 err="1">
              <a:solidFill>
                <a:schemeClr val="tx1"/>
              </a:solidFill>
            </a:endParaRPr>
          </a:p>
        </p:txBody>
      </p:sp>
      <p:graphicFrame>
        <p:nvGraphicFramePr>
          <p:cNvPr id="4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0736035"/>
              </p:ext>
            </p:extLst>
          </p:nvPr>
        </p:nvGraphicFramePr>
        <p:xfrm>
          <a:off x="0" y="184480"/>
          <a:ext cx="9143999" cy="648904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4962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131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863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47799">
                  <a:extLst>
                    <a:ext uri="{9D8B030D-6E8A-4147-A177-3AD203B41FA5}">
                      <a16:colId xmlns:a16="http://schemas.microsoft.com/office/drawing/2014/main" val="2802237234"/>
                    </a:ext>
                  </a:extLst>
                </a:gridCol>
              </a:tblGrid>
              <a:tr h="399368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Linear</a:t>
                      </a:r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GAM</a:t>
                      </a:r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BRT</a:t>
                      </a:r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Maxent</a:t>
                      </a:r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HEMI 2</a:t>
                      </a:r>
                    </a:p>
                  </a:txBody>
                  <a:tcPr marT="45719" marB="45719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2441">
                <a:tc>
                  <a:txBody>
                    <a:bodyPr/>
                    <a:lstStyle/>
                    <a:p>
                      <a:r>
                        <a:rPr lang="en-US" sz="1600" dirty="0"/>
                        <a:t>Number of</a:t>
                      </a:r>
                      <a:r>
                        <a:rPr lang="en-US" sz="1600" baseline="0" dirty="0"/>
                        <a:t> predictors</a:t>
                      </a:r>
                      <a:endParaRPr lang="en-US" sz="1600" dirty="0"/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N</a:t>
                      </a:r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N</a:t>
                      </a:r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N</a:t>
                      </a:r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N</a:t>
                      </a:r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10 Max</a:t>
                      </a:r>
                    </a:p>
                  </a:txBody>
                  <a:tcPr marT="45719" marB="45719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41828">
                <a:tc>
                  <a:txBody>
                    <a:bodyPr/>
                    <a:lstStyle/>
                    <a:p>
                      <a:r>
                        <a:rPr lang="en-US" sz="1600" dirty="0"/>
                        <a:t>“Base” equation</a:t>
                      </a:r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Linear (or</a:t>
                      </a:r>
                      <a:r>
                        <a:rPr lang="en-US" sz="1600" baseline="0" dirty="0"/>
                        <a:t> linearized)</a:t>
                      </a:r>
                      <a:endParaRPr lang="en-US" sz="1600" dirty="0"/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Link + splines (typical)</a:t>
                      </a:r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Trees</a:t>
                      </a:r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Linear, product, threshold, etc.</a:t>
                      </a:r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Bezier Curves</a:t>
                      </a:r>
                    </a:p>
                  </a:txBody>
                  <a:tcPr marT="45719" marB="45719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61963">
                <a:tc>
                  <a:txBody>
                    <a:bodyPr/>
                    <a:lstStyle/>
                    <a:p>
                      <a:r>
                        <a:rPr lang="en-US" sz="1600" dirty="0"/>
                        <a:t>Fitting approach</a:t>
                      </a:r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Direct analytic solution</a:t>
                      </a:r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Solve derivative for maximum likelihood</a:t>
                      </a:r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Make</a:t>
                      </a:r>
                      <a:r>
                        <a:rPr lang="en-US" sz="1600" baseline="0" dirty="0"/>
                        <a:t> a tree, add one, if better, keep going</a:t>
                      </a:r>
                      <a:endParaRPr lang="en-US" sz="1600" dirty="0"/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Search</a:t>
                      </a:r>
                      <a:r>
                        <a:rPr lang="en-US" sz="1600" baseline="0" dirty="0"/>
                        <a:t> for best solution</a:t>
                      </a:r>
                      <a:endParaRPr lang="en-US" sz="1600" dirty="0"/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Search for best solution</a:t>
                      </a:r>
                    </a:p>
                  </a:txBody>
                  <a:tcPr marT="45719" marB="45719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04765">
                <a:tc>
                  <a:txBody>
                    <a:bodyPr/>
                    <a:lstStyle/>
                    <a:p>
                      <a:r>
                        <a:rPr lang="en-US" sz="1600" dirty="0"/>
                        <a:t>Response</a:t>
                      </a:r>
                      <a:r>
                        <a:rPr lang="en-US" sz="1600" baseline="0" dirty="0"/>
                        <a:t> variable</a:t>
                      </a:r>
                      <a:endParaRPr lang="en-US" sz="1600" dirty="0"/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Continuous</a:t>
                      </a:r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Continuous</a:t>
                      </a:r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Continuous or categorical</a:t>
                      </a:r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Presence-only</a:t>
                      </a:r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Presence-only</a:t>
                      </a:r>
                    </a:p>
                  </a:txBody>
                  <a:tcPr marT="45719" marB="45719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41828">
                <a:tc>
                  <a:txBody>
                    <a:bodyPr/>
                    <a:lstStyle/>
                    <a:p>
                      <a:r>
                        <a:rPr lang="en-US" sz="1600" dirty="0"/>
                        <a:t>Covariates</a:t>
                      </a:r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Continuous</a:t>
                      </a:r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Continuous or categorical</a:t>
                      </a:r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Continuous or categorical</a:t>
                      </a:r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Continuous or categorical</a:t>
                      </a:r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Continuous or categorical</a:t>
                      </a:r>
                    </a:p>
                    <a:p>
                      <a:endParaRPr lang="en-US" sz="1600" dirty="0"/>
                    </a:p>
                  </a:txBody>
                  <a:tcPr marT="45719" marB="45719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92441">
                <a:tc>
                  <a:txBody>
                    <a:bodyPr/>
                    <a:lstStyle/>
                    <a:p>
                      <a:r>
                        <a:rPr lang="en-US" sz="1600" dirty="0"/>
                        <a:t>Uniform residuals</a:t>
                      </a:r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Yes</a:t>
                      </a:r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Yes</a:t>
                      </a:r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Yes</a:t>
                      </a:r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Yes</a:t>
                      </a:r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Yes</a:t>
                      </a:r>
                    </a:p>
                  </a:txBody>
                  <a:tcPr marT="45719" marB="45719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92441">
                <a:tc>
                  <a:txBody>
                    <a:bodyPr/>
                    <a:lstStyle/>
                    <a:p>
                      <a:r>
                        <a:rPr lang="en-US" sz="1600" dirty="0"/>
                        <a:t>Independent</a:t>
                      </a:r>
                      <a:r>
                        <a:rPr lang="en-US" sz="1600" baseline="0" dirty="0"/>
                        <a:t> samples</a:t>
                      </a:r>
                      <a:endParaRPr lang="en-US" sz="1600" dirty="0"/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Yes</a:t>
                      </a:r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Yes</a:t>
                      </a:r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Yes</a:t>
                      </a:r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Yes</a:t>
                      </a:r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Yes</a:t>
                      </a:r>
                    </a:p>
                  </a:txBody>
                  <a:tcPr marT="45719" marB="45719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8012">
                <a:tc>
                  <a:txBody>
                    <a:bodyPr/>
                    <a:lstStyle/>
                    <a:p>
                      <a:r>
                        <a:rPr lang="en-US" sz="1600" dirty="0"/>
                        <a:t>Complexity</a:t>
                      </a:r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Simple</a:t>
                      </a:r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Moderate</a:t>
                      </a:r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Complex</a:t>
                      </a:r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Complex</a:t>
                      </a:r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Moderate</a:t>
                      </a:r>
                    </a:p>
                  </a:txBody>
                  <a:tcPr marT="45719" marB="45719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8012">
                <a:tc>
                  <a:txBody>
                    <a:bodyPr/>
                    <a:lstStyle/>
                    <a:p>
                      <a:r>
                        <a:rPr lang="en-US" sz="1600" dirty="0"/>
                        <a:t>Over fit</a:t>
                      </a:r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No</a:t>
                      </a:r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Unlikely</a:t>
                      </a:r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Probably</a:t>
                      </a:r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Likely w/defaults</a:t>
                      </a:r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Unlikely</a:t>
                      </a:r>
                    </a:p>
                  </a:txBody>
                  <a:tcPr marT="45719" marB="45719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78441988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13435</TotalTime>
  <Words>145</Words>
  <Application>Microsoft Office PowerPoint</Application>
  <PresentationFormat>On-screen Show (4:3)</PresentationFormat>
  <Paragraphs>68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4" baseType="lpstr">
      <vt:lpstr>Arial</vt:lpstr>
      <vt:lpstr>Default Design</vt:lpstr>
      <vt:lpstr>Model Optimization &amp; Selection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NR 322: Introduction to Geographic Information Systems</dc:title>
  <dc:creator>jimg</dc:creator>
  <cp:lastModifiedBy>jg2345</cp:lastModifiedBy>
  <cp:revision>151</cp:revision>
  <dcterms:created xsi:type="dcterms:W3CDTF">2008-05-04T17:53:48Z</dcterms:created>
  <dcterms:modified xsi:type="dcterms:W3CDTF">2020-04-25T00:12:04Z</dcterms:modified>
</cp:coreProperties>
</file>